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sldIdLst>
    <p:sldId id="258" r:id="rId5"/>
    <p:sldId id="261" r:id="rId6"/>
    <p:sldId id="257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81"/>
    <p:restoredTop sz="96327"/>
  </p:normalViewPr>
  <p:slideViewPr>
    <p:cSldViewPr snapToGrid="0" snapToObjects="1">
      <p:cViewPr varScale="1">
        <p:scale>
          <a:sx n="41" d="100"/>
          <a:sy n="41" d="100"/>
        </p:scale>
        <p:origin x="104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3/25/2024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>
            <a:spLocks noChangeAspect="1"/>
          </p:cNvSpPr>
          <p:nvPr userDrawn="1"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>
            <a:spLocks noChangeAspect="1"/>
          </p:cNvSpPr>
          <p:nvPr userDrawn="1"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>
            <a:spLocks noChangeAspect="1"/>
          </p:cNvSpPr>
          <p:nvPr userDrawn="1"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E4030-1079-0643-B091-D5D05B6A1734}"/>
              </a:ext>
            </a:extLst>
          </p:cNvPr>
          <p:cNvSpPr>
            <a:spLocks noChangeAspect="1"/>
          </p:cNvSpPr>
          <p:nvPr userDrawn="1"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522722A-C71E-C24E-832F-3645EE12F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906822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CEF126B-F56C-6046-9078-242D284DDA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67DCEFF5-0D7E-ED41-AB7F-7D0FBD83F9E6}"/>
              </a:ext>
            </a:extLst>
          </p:cNvPr>
          <p:cNvSpPr/>
          <p:nvPr userDrawn="1"/>
        </p:nvSpPr>
        <p:spPr>
          <a:xfrm>
            <a:off x="861219" y="3595738"/>
            <a:ext cx="25129909" cy="8531688"/>
          </a:xfrm>
          <a:custGeom>
            <a:avLst/>
            <a:gdLst>
              <a:gd name="connsiteX0" fmla="*/ 570174 w 25129909"/>
              <a:gd name="connsiteY0" fmla="*/ 0 h 8531688"/>
              <a:gd name="connsiteX1" fmla="*/ 15632987 w 25129909"/>
              <a:gd name="connsiteY1" fmla="*/ 0 h 8531688"/>
              <a:gd name="connsiteX2" fmla="*/ 15628709 w 25129909"/>
              <a:gd name="connsiteY2" fmla="*/ 84726 h 8531688"/>
              <a:gd name="connsiteX3" fmla="*/ 18958023 w 25129909"/>
              <a:gd name="connsiteY3" fmla="*/ 3414040 h 8531688"/>
              <a:gd name="connsiteX4" fmla="*/ 22287337 w 25129909"/>
              <a:gd name="connsiteY4" fmla="*/ 84726 h 8531688"/>
              <a:gd name="connsiteX5" fmla="*/ 22283059 w 25129909"/>
              <a:gd name="connsiteY5" fmla="*/ 0 h 8531688"/>
              <a:gd name="connsiteX6" fmla="*/ 24559737 w 25129909"/>
              <a:gd name="connsiteY6" fmla="*/ 0 h 8531688"/>
              <a:gd name="connsiteX7" fmla="*/ 25129909 w 25129909"/>
              <a:gd name="connsiteY7" fmla="*/ 570173 h 8531688"/>
              <a:gd name="connsiteX8" fmla="*/ 25129909 w 25129909"/>
              <a:gd name="connsiteY8" fmla="*/ 7961515 h 8531688"/>
              <a:gd name="connsiteX9" fmla="*/ 24559737 w 25129909"/>
              <a:gd name="connsiteY9" fmla="*/ 8531688 h 8531688"/>
              <a:gd name="connsiteX10" fmla="*/ 570174 w 25129909"/>
              <a:gd name="connsiteY10" fmla="*/ 8531688 h 8531688"/>
              <a:gd name="connsiteX11" fmla="*/ 0 w 25129909"/>
              <a:gd name="connsiteY11" fmla="*/ 7961515 h 8531688"/>
              <a:gd name="connsiteX12" fmla="*/ 0 w 25129909"/>
              <a:gd name="connsiteY12" fmla="*/ 570173 h 8531688"/>
              <a:gd name="connsiteX13" fmla="*/ 570174 w 25129909"/>
              <a:gd name="connsiteY13" fmla="*/ 0 h 8531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129909" h="8531688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E0E56EE-00B1-6C4C-9C45-C68FA4C4DC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913387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CA752F-4157-1F49-9BD9-6341ACA1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962299F1-A818-E549-B104-1D7345A9E9C5}"/>
              </a:ext>
            </a:extLst>
          </p:cNvPr>
          <p:cNvSpPr/>
          <p:nvPr userDrawn="1"/>
        </p:nvSpPr>
        <p:spPr>
          <a:xfrm>
            <a:off x="50103" y="564204"/>
            <a:ext cx="24387176" cy="5466945"/>
          </a:xfrm>
          <a:custGeom>
            <a:avLst/>
            <a:gdLst>
              <a:gd name="connsiteX0" fmla="*/ 0 w 24387176"/>
              <a:gd name="connsiteY0" fmla="*/ 0 h 5466945"/>
              <a:gd name="connsiteX1" fmla="*/ 21570558 w 24387176"/>
              <a:gd name="connsiteY1" fmla="*/ 0 h 5466945"/>
              <a:gd name="connsiteX2" fmla="*/ 21515138 w 24387176"/>
              <a:gd name="connsiteY2" fmla="*/ 41442 h 5466945"/>
              <a:gd name="connsiteX3" fmla="*/ 20831244 w 24387176"/>
              <a:gd name="connsiteY3" fmla="*/ 1491610 h 5466945"/>
              <a:gd name="connsiteX4" fmla="*/ 22710556 w 24387176"/>
              <a:gd name="connsiteY4" fmla="*/ 3370921 h 5466945"/>
              <a:gd name="connsiteX5" fmla="*/ 24363046 w 24387176"/>
              <a:gd name="connsiteY5" fmla="*/ 2387401 h 5466945"/>
              <a:gd name="connsiteX6" fmla="*/ 24387176 w 24387176"/>
              <a:gd name="connsiteY6" fmla="*/ 2337309 h 5466945"/>
              <a:gd name="connsiteX7" fmla="*/ 24387176 w 24387176"/>
              <a:gd name="connsiteY7" fmla="*/ 5466945 h 5466945"/>
              <a:gd name="connsiteX8" fmla="*/ 0 w 24387176"/>
              <a:gd name="connsiteY8" fmla="*/ 5466945 h 546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7176" h="5466945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23FA03B-5C37-DA48-8571-A149C824F6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0BE23F3-E5CF-084E-8ACD-443D91AE8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8A2998F-5049-1746-BAE0-89403B9259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372E2AF-0D5A-1246-B93A-D8631C6A6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E68B05-1CE0-3A43-9D27-682D924BE4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0CA894B-6867-8D4E-B48A-8A4A1815F6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4BDB1B-C0B9-4A3D-862F-7246D260B8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9600" dirty="0"/>
              <a:t>Mobile Applications for customer-initiated merchant payment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F41FD9-E1B0-466E-B999-20F4C1B1DA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</a:t>
            </a:r>
            <a:r>
              <a:rPr lang="en-US" dirty="0" err="1"/>
              <a:t>iMoSyS</a:t>
            </a:r>
            <a:r>
              <a:rPr lang="en-US" dirty="0"/>
              <a:t> - Malawi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70461C-9ADC-129B-3B3D-A8FE16C7E0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235" y="915797"/>
            <a:ext cx="5349251" cy="150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B07F391-3FF0-4E59-BE49-DDA705B2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9349" y="5807677"/>
            <a:ext cx="12208475" cy="3459892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85A4B-589A-4560-87B7-BB12B6398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0F51EE-4332-84CD-1E19-59C23EEE3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98" y="710524"/>
            <a:ext cx="5349251" cy="150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86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B07F391-3FF0-4E59-BE49-DDA705B2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18" y="3419477"/>
            <a:ext cx="10529670" cy="1301813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D1169B-C341-4E40-B6D4-94F99EB35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483" y="5619815"/>
            <a:ext cx="16981714" cy="7458011"/>
          </a:xfrm>
        </p:spPr>
        <p:txBody>
          <a:bodyPr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</a:rPr>
              <a:t>iMoSyS</a:t>
            </a:r>
            <a:r>
              <a:rPr lang="en-US" dirty="0">
                <a:solidFill>
                  <a:schemeClr val="tx1"/>
                </a:solidFill>
              </a:rPr>
              <a:t> exists to provide industry leading responses to socio economic challenges through our expertise in Engineering &amp; Information Technology with the goal of making life better.</a:t>
            </a:r>
          </a:p>
          <a:p>
            <a:endParaRPr lang="en-US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iMoSyS joined the </a:t>
            </a:r>
            <a:r>
              <a:rPr lang="en-US" dirty="0" err="1">
                <a:solidFill>
                  <a:schemeClr val="tx1"/>
                </a:solidFill>
              </a:rPr>
              <a:t>Mojaloop</a:t>
            </a:r>
            <a:r>
              <a:rPr lang="en-US" dirty="0">
                <a:solidFill>
                  <a:schemeClr val="tx1"/>
                </a:solidFill>
              </a:rPr>
              <a:t> community as a system integrator for the COMESA Business Council Malawi – Zambia PoC of the Digital Retail Payments Scheme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85A4B-589A-4560-87B7-BB12B6398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603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24172A6-E061-459D-9269-0E323B454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iMoSyS in the Community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42AE4BE4-D5A1-53F5-9C0F-F12597793528}"/>
              </a:ext>
            </a:extLst>
          </p:cNvPr>
          <p:cNvSpPr txBox="1">
            <a:spLocks/>
          </p:cNvSpPr>
          <p:nvPr/>
        </p:nvSpPr>
        <p:spPr>
          <a:xfrm>
            <a:off x="1147439" y="3381377"/>
            <a:ext cx="16981714" cy="7458011"/>
          </a:xfrm>
          <a:prstGeom prst="rect">
            <a:avLst/>
          </a:prstGeom>
        </p:spPr>
        <p:txBody>
          <a:bodyPr/>
          <a:lstStyle>
            <a:lvl1pPr marL="457200" indent="-457200" algn="l" defTabSz="1828800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6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200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48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92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36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80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2400" indent="-457200" algn="l" defTabSz="18288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685800"/>
            <a:r>
              <a:rPr lang="en-US" dirty="0"/>
              <a:t>iMoSyS has contributed code to PI 23, specifically with DFSP onboarding in the Merchant Payments workstream.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685800" indent="-685800"/>
            <a:r>
              <a:rPr lang="en-US" dirty="0"/>
              <a:t>iMoSyS has endeavored to build a mobile apps that allow a customer from one DFSP to make a payment to a merchant with another DFSP through </a:t>
            </a:r>
            <a:r>
              <a:rPr lang="en-US" dirty="0" err="1"/>
              <a:t>Miniloop</a:t>
            </a:r>
            <a:r>
              <a:rPr lang="en-US" dirty="0"/>
              <a:t>.   </a:t>
            </a:r>
          </a:p>
        </p:txBody>
      </p:sp>
    </p:spTree>
    <p:extLst>
      <p:ext uri="{BB962C8B-B14F-4D97-AF65-F5344CB8AC3E}">
        <p14:creationId xmlns:p14="http://schemas.microsoft.com/office/powerpoint/2010/main" val="288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for Payer Initiated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0316917" cy="1647824"/>
          </a:xfrm>
        </p:spPr>
        <p:txBody>
          <a:bodyPr/>
          <a:lstStyle/>
          <a:p>
            <a:r>
              <a:rPr lang="en-US" dirty="0"/>
              <a:t>Merchant App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6A5AFE0-08FC-B3A1-398E-ABE08B3A17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23800" y="5010150"/>
            <a:ext cx="3428713" cy="7369175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6EE10EB-618D-9CC9-3ADD-94AEFB3C81A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0313960" y="5021263"/>
            <a:ext cx="3365114" cy="7369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pic>
        <p:nvPicPr>
          <p:cNvPr id="14" name="Content Placeholder 12">
            <a:extLst>
              <a:ext uri="{FF2B5EF4-FFF2-40B4-BE49-F238E27FC236}">
                <a16:creationId xmlns:a16="http://schemas.microsoft.com/office/drawing/2014/main" id="{035494BD-505D-FEF4-31C4-9CFE0CC240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42464" y="5021263"/>
            <a:ext cx="3361228" cy="7369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899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Apps for Customer-initiated merchant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0316917" cy="1647824"/>
          </a:xfrm>
        </p:spPr>
        <p:txBody>
          <a:bodyPr/>
          <a:lstStyle/>
          <a:p>
            <a:r>
              <a:rPr lang="en-US" dirty="0"/>
              <a:t>Customer App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6A5AFE0-08FC-B3A1-398E-ABE08B3A17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123800" y="5010150"/>
            <a:ext cx="3428713" cy="7369175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6EE10EB-618D-9CC9-3ADD-94AEFB3C81A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rcRect/>
          <a:stretch/>
        </p:blipFill>
        <p:spPr>
          <a:xfrm>
            <a:off x="10313960" y="5021263"/>
            <a:ext cx="3365114" cy="736917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  <p:pic>
        <p:nvPicPr>
          <p:cNvPr id="14" name="Content Placeholder 12">
            <a:extLst>
              <a:ext uri="{FF2B5EF4-FFF2-40B4-BE49-F238E27FC236}">
                <a16:creationId xmlns:a16="http://schemas.microsoft.com/office/drawing/2014/main" id="{035494BD-505D-FEF4-31C4-9CFE0CC2407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5442464" y="5080586"/>
            <a:ext cx="3361228" cy="7250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6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for Payer Initiated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0316917" cy="1647824"/>
          </a:xfrm>
        </p:spPr>
        <p:txBody>
          <a:bodyPr/>
          <a:lstStyle/>
          <a:p>
            <a:r>
              <a:rPr lang="en-US" dirty="0"/>
              <a:t>Customer App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6A5AFE0-08FC-B3A1-398E-ABE08B3A17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123800" y="5010150"/>
            <a:ext cx="3428713" cy="7369175"/>
          </a:xfr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76EE10EB-618D-9CC9-3ADD-94AEFB3C81A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b="151"/>
          <a:stretch/>
        </p:blipFill>
        <p:spPr>
          <a:xfrm>
            <a:off x="10313960" y="5021263"/>
            <a:ext cx="3365114" cy="7358061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6</a:t>
            </a:fld>
            <a:endParaRPr lang="en-US"/>
          </a:p>
        </p:txBody>
      </p:sp>
      <p:pic>
        <p:nvPicPr>
          <p:cNvPr id="14" name="Content Placeholder 12">
            <a:extLst>
              <a:ext uri="{FF2B5EF4-FFF2-40B4-BE49-F238E27FC236}">
                <a16:creationId xmlns:a16="http://schemas.microsoft.com/office/drawing/2014/main" id="{035494BD-505D-FEF4-31C4-9CFE0CC240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15106340" y="5021263"/>
            <a:ext cx="3873638" cy="735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734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for Payer Initiated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0316917" cy="1647824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  <p:pic>
        <p:nvPicPr>
          <p:cNvPr id="12" name="9D238EFB-CDD0-42D2-9DD3-B5512146C2E9.MOV">
            <a:hlinkClick r:id="" action="ppaction://media"/>
            <a:extLst>
              <a:ext uri="{FF2B5EF4-FFF2-40B4-BE49-F238E27FC236}">
                <a16:creationId xmlns:a16="http://schemas.microsoft.com/office/drawing/2014/main" id="{387FDDB3-5AEE-89B9-8662-310F1E25935B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25758" y="3889676"/>
            <a:ext cx="4064901" cy="8631871"/>
          </a:xfrm>
        </p:spPr>
      </p:pic>
    </p:spTree>
    <p:extLst>
      <p:ext uri="{BB962C8B-B14F-4D97-AF65-F5344CB8AC3E}">
        <p14:creationId xmlns:p14="http://schemas.microsoft.com/office/powerpoint/2010/main" val="72668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7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for Payer Initiated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5051449" cy="1647824"/>
          </a:xfrm>
        </p:spPr>
        <p:txBody>
          <a:bodyPr/>
          <a:lstStyle/>
          <a:p>
            <a:r>
              <a:rPr lang="en-US" dirty="0"/>
              <a:t>System Logs to show that the transfer happened in the switch, add image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8</a:t>
            </a:fld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26600B0-FC7F-8F37-33E9-F20EC6EB90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060632" y="5047649"/>
            <a:ext cx="10287000" cy="7289800"/>
          </a:xfrm>
        </p:spPr>
      </p:pic>
      <p:pic>
        <p:nvPicPr>
          <p:cNvPr id="9" name="Content Placeholder 2">
            <a:extLst>
              <a:ext uri="{FF2B5EF4-FFF2-40B4-BE49-F238E27FC236}">
                <a16:creationId xmlns:a16="http://schemas.microsoft.com/office/drawing/2014/main" id="{7B8B780F-D822-D4D4-31DC-A9421DFB8CA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79600" y="5092099"/>
            <a:ext cx="10287000" cy="720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123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192C0D-3AE8-4FDA-B530-A03217593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 for Payer Initiated Payments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308015-ECA4-4C77-8007-D47B4AB25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79600" y="3065764"/>
            <a:ext cx="15051449" cy="1647824"/>
          </a:xfrm>
        </p:spPr>
        <p:txBody>
          <a:bodyPr/>
          <a:lstStyle/>
          <a:p>
            <a:r>
              <a:rPr lang="en-US" dirty="0"/>
              <a:t>Next Steps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C6D111-D363-4272-A7C9-31162EF47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36F51D-8118-2415-BF15-816878A99B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Feedback gathering</a:t>
            </a:r>
          </a:p>
          <a:p>
            <a:r>
              <a:rPr lang="en-GB" dirty="0"/>
              <a:t>Bug fixing</a:t>
            </a:r>
          </a:p>
          <a:p>
            <a:r>
              <a:rPr lang="en-GB" dirty="0"/>
              <a:t>Feature enhancements</a:t>
            </a:r>
          </a:p>
          <a:p>
            <a:r>
              <a:rPr lang="en-GB" dirty="0"/>
              <a:t>User testing</a:t>
            </a:r>
          </a:p>
          <a:p>
            <a:r>
              <a:rPr lang="en-GB" dirty="0"/>
              <a:t>Incorporating real data.</a:t>
            </a:r>
          </a:p>
          <a:p>
            <a:r>
              <a:rPr lang="en-GB" dirty="0"/>
              <a:t>Continuous improvement</a:t>
            </a:r>
            <a:endParaRPr lang="en-MW" dirty="0"/>
          </a:p>
        </p:txBody>
      </p:sp>
    </p:spTree>
    <p:extLst>
      <p:ext uri="{BB962C8B-B14F-4D97-AF65-F5344CB8AC3E}">
        <p14:creationId xmlns:p14="http://schemas.microsoft.com/office/powerpoint/2010/main" val="41537167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D56013-FFA3-4AA5-BFCF-7C4A0141612A}">
  <ds:schemaRefs>
    <ds:schemaRef ds:uri="http://purl.org/dc/elements/1.1/"/>
    <ds:schemaRef ds:uri="http://schemas.microsoft.com/office/2006/metadata/properties"/>
    <ds:schemaRef ds:uri="http://purl.org/dc/terms/"/>
    <ds:schemaRef ds:uri="6354f033-77ec-451f-a4b1-89785309665d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af12d3ca-d309-4d9b-872e-f669d895b06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477486D-5603-4835-9990-7EF1E294A9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6114</TotalTime>
  <Words>199</Words>
  <Application>Microsoft Office PowerPoint</Application>
  <PresentationFormat>Custom</PresentationFormat>
  <Paragraphs>39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Mobile Applications for customer-initiated merchant payment</vt:lpstr>
      <vt:lpstr>Introduction</vt:lpstr>
      <vt:lpstr>iMoSyS in the Community </vt:lpstr>
      <vt:lpstr>Mobile App for Payer Initiated Payments </vt:lpstr>
      <vt:lpstr>Mobile Apps for Customer-initiated merchant payments </vt:lpstr>
      <vt:lpstr>Mobile App for Payer Initiated Payments </vt:lpstr>
      <vt:lpstr>Mobile App for Payer Initiated Payments </vt:lpstr>
      <vt:lpstr>Mobile App for Payer Initiated Payments </vt:lpstr>
      <vt:lpstr>Mobile App for Payer Initiated Payments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Austin Thope</cp:lastModifiedBy>
  <cp:revision>30</cp:revision>
  <dcterms:created xsi:type="dcterms:W3CDTF">2020-01-08T21:13:28Z</dcterms:created>
  <dcterms:modified xsi:type="dcterms:W3CDTF">2024-03-25T07:53:14Z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